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15"/>
  </p:notesMasterIdLst>
  <p:sldIdLst>
    <p:sldId id="282" r:id="rId2"/>
    <p:sldId id="268" r:id="rId3"/>
    <p:sldId id="270" r:id="rId4"/>
    <p:sldId id="269" r:id="rId5"/>
    <p:sldId id="300" r:id="rId6"/>
    <p:sldId id="260" r:id="rId7"/>
    <p:sldId id="286" r:id="rId8"/>
    <p:sldId id="287" r:id="rId9"/>
    <p:sldId id="284" r:id="rId10"/>
    <p:sldId id="302" r:id="rId11"/>
    <p:sldId id="289" r:id="rId12"/>
    <p:sldId id="301" r:id="rId13"/>
    <p:sldId id="290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9900"/>
    <a:srgbClr val="006600"/>
    <a:srgbClr val="FF9900"/>
    <a:srgbClr val="CC0066"/>
    <a:srgbClr val="FF3300"/>
    <a:srgbClr val="CC0000"/>
    <a:srgbClr val="FF6600"/>
    <a:srgbClr val="D60093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/>
    <p:restoredTop sz="85932" autoAdjust="0"/>
  </p:normalViewPr>
  <p:slideViewPr>
    <p:cSldViewPr>
      <p:cViewPr>
        <p:scale>
          <a:sx n="66" d="100"/>
          <a:sy n="66" d="100"/>
        </p:scale>
        <p:origin x="-882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49DD0-51D1-42EF-874A-C3172F896AD8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FF1B38-7820-419E-AD94-D9ADA7D3A2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113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497FFC97-9079-4BFB-9C49-4CA601FA485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3EF15B44-3C83-45B7-B926-5A9C02D725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829D2FC2-8455-40E5-BBC1-3663046A8B4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C0555B-1775-42CA-B01E-7438C34D918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037554-A515-49F6-97A4-45C3F326507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92166C59-AD81-41AA-91B7-8B2721A29B5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13E432-B841-45A3-B712-E98FCEE073C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BC9652B4-E8FF-4EA8-A574-790201201EC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1D380DD-34DE-4B9A-9421-9C62FA8090B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4D34FE-C00D-4A6D-A9F4-736F9D50790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F3295E-1DC7-4402-8EE7-6E4688FE7B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55640BD-66BE-4EA4-9B2A-4CBE3A58E53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723963" y="476672"/>
            <a:ext cx="7385050" cy="59975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ru-RU" sz="4400" dirty="0" smtClean="0">
              <a:solidFill>
                <a:srgbClr val="FF0000"/>
              </a:solidFill>
              <a:latin typeface="Franklin Gothic Heavy" pitchFamily="34" charset="0"/>
            </a:endParaRPr>
          </a:p>
          <a:p>
            <a:pPr marL="0" indent="0" algn="ctr">
              <a:buNone/>
            </a:pPr>
            <a:r>
              <a:rPr lang="ru-RU" sz="4400" dirty="0" smtClean="0">
                <a:solidFill>
                  <a:srgbClr val="FF0000"/>
                </a:solidFill>
                <a:latin typeface="Franklin Gothic Heavy" pitchFamily="34" charset="0"/>
              </a:rPr>
              <a:t>* ЗДОРОВЬЕ</a:t>
            </a:r>
            <a:endParaRPr lang="ru-RU" sz="4400" dirty="0">
              <a:solidFill>
                <a:srgbClr val="FF0000"/>
              </a:solidFill>
              <a:latin typeface="Franklin Gothic Heavy" pitchFamily="34" charset="0"/>
            </a:endParaRPr>
          </a:p>
          <a:p>
            <a:pPr marL="0" indent="0" algn="ctr">
              <a:buNone/>
            </a:pPr>
            <a:endParaRPr lang="ru-RU" sz="4400" dirty="0" smtClean="0">
              <a:solidFill>
                <a:srgbClr val="FF0000"/>
              </a:solidFill>
              <a:latin typeface="Franklin Gothic Heavy" pitchFamily="34" charset="0"/>
            </a:endParaRPr>
          </a:p>
          <a:p>
            <a:pPr marL="0" indent="0" algn="ctr">
              <a:buNone/>
            </a:pPr>
            <a:r>
              <a:rPr lang="ru-RU" sz="4400" dirty="0" smtClean="0">
                <a:solidFill>
                  <a:srgbClr val="FF0000"/>
                </a:solidFill>
                <a:latin typeface="Franklin Gothic Heavy" pitchFamily="34" charset="0"/>
              </a:rPr>
              <a:t>* ЗДОРОВЬЕСБЕРЕЖЕНИЕ</a:t>
            </a:r>
            <a:endParaRPr lang="ru-RU" sz="4400" dirty="0">
              <a:solidFill>
                <a:srgbClr val="FF0000"/>
              </a:solidFill>
              <a:latin typeface="Franklin Gothic Heavy" pitchFamily="34" charset="0"/>
            </a:endParaRPr>
          </a:p>
          <a:p>
            <a:pPr marL="0" indent="0" algn="ctr">
              <a:buNone/>
            </a:pPr>
            <a:endParaRPr lang="ru-RU" sz="4400" dirty="0" smtClean="0">
              <a:solidFill>
                <a:srgbClr val="FF0000"/>
              </a:solidFill>
              <a:latin typeface="Franklin Gothic Heavy" pitchFamily="34" charset="0"/>
            </a:endParaRPr>
          </a:p>
          <a:p>
            <a:pPr marL="0" indent="0" algn="ctr">
              <a:buNone/>
            </a:pPr>
            <a:r>
              <a:rPr lang="ru-RU" sz="4400" dirty="0" smtClean="0">
                <a:solidFill>
                  <a:srgbClr val="FF0000"/>
                </a:solidFill>
                <a:latin typeface="Franklin Gothic Heavy" pitchFamily="34" charset="0"/>
              </a:rPr>
              <a:t>* ЗОЖ</a:t>
            </a:r>
            <a:endParaRPr lang="ru-RU" sz="4400" dirty="0">
              <a:solidFill>
                <a:srgbClr val="FF0000"/>
              </a:solidFill>
              <a:latin typeface="Franklin Gothic Heavy" pitchFamily="34" charset="0"/>
            </a:endParaRPr>
          </a:p>
          <a:p>
            <a:pPr marL="0" indent="0" algn="ctr">
              <a:buNone/>
            </a:pPr>
            <a:endParaRPr lang="ru-RU" sz="3800" dirty="0" smtClean="0">
              <a:solidFill>
                <a:srgbClr val="68676D"/>
              </a:solidFill>
              <a:latin typeface="Franklin Gothic Heavy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548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4294967295"/>
          </p:nvPr>
        </p:nvSpPr>
        <p:spPr>
          <a:xfrm>
            <a:off x="323528" y="341585"/>
            <a:ext cx="8443913" cy="6327775"/>
          </a:xfrm>
        </p:spPr>
        <p:txBody>
          <a:bodyPr/>
          <a:lstStyle/>
          <a:p>
            <a:pPr algn="ctr"/>
            <a:endParaRPr lang="ru-RU" sz="2800" b="1" i="1" dirty="0" smtClean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ru-RU" sz="2800" b="1" i="1" dirty="0" smtClean="0">
                <a:solidFill>
                  <a:srgbClr val="0070C0"/>
                </a:solidFill>
              </a:rPr>
              <a:t>По </a:t>
            </a:r>
            <a:r>
              <a:rPr lang="ru-RU" sz="2800" b="1" i="1" dirty="0">
                <a:solidFill>
                  <a:srgbClr val="0070C0"/>
                </a:solidFill>
              </a:rPr>
              <a:t>определению специалистов Всемирной организации здравоохранения (ВОЗ</a:t>
            </a:r>
            <a:r>
              <a:rPr lang="ru-RU" sz="2800" b="1" i="1" dirty="0" smtClean="0">
                <a:solidFill>
                  <a:srgbClr val="0070C0"/>
                </a:solidFill>
              </a:rPr>
              <a:t>)</a:t>
            </a:r>
          </a:p>
          <a:p>
            <a:pPr algn="ctr"/>
            <a:endParaRPr lang="ru-RU" sz="32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sz="3400" b="1" dirty="0" smtClean="0">
                <a:solidFill>
                  <a:srgbClr val="FF0000"/>
                </a:solidFill>
              </a:rPr>
              <a:t>ЗДОРОВЬЕ </a:t>
            </a:r>
            <a:r>
              <a:rPr lang="ru-RU" sz="3400" b="1" dirty="0">
                <a:solidFill>
                  <a:srgbClr val="FF0000"/>
                </a:solidFill>
              </a:rPr>
              <a:t>— это состояние полного физического, духовного и социального благополучия, а не только отсутствие болезни и физических дефектов.</a:t>
            </a:r>
          </a:p>
        </p:txBody>
      </p:sp>
    </p:spTree>
    <p:extLst>
      <p:ext uri="{BB962C8B-B14F-4D97-AF65-F5344CB8AC3E}">
        <p14:creationId xmlns:p14="http://schemas.microsoft.com/office/powerpoint/2010/main" val="83795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3568" y="980728"/>
            <a:ext cx="777686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200" b="1" dirty="0" err="1">
                <a:solidFill>
                  <a:srgbClr val="FF0000"/>
                </a:solidFill>
              </a:rPr>
              <a:t>Здоровьесбережение</a:t>
            </a:r>
            <a:r>
              <a:rPr lang="ru-RU" sz="3600" b="1" dirty="0">
                <a:solidFill>
                  <a:srgbClr val="FF0000"/>
                </a:solidFill>
              </a:rPr>
              <a:t> – </a:t>
            </a:r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это 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</a:rPr>
              <a:t>активность людей, направленная на улучшение и сохранение здоровья, а также согласованность и единство всех уровней жизнедеятельности человека.</a:t>
            </a:r>
          </a:p>
        </p:txBody>
      </p:sp>
    </p:spTree>
    <p:extLst>
      <p:ext uri="{BB962C8B-B14F-4D97-AF65-F5344CB8AC3E}">
        <p14:creationId xmlns:p14="http://schemas.microsoft.com/office/powerpoint/2010/main" val="1125504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5399088" y="590550"/>
            <a:ext cx="3744912" cy="5676900"/>
          </a:xfrm>
        </p:spPr>
        <p:txBody>
          <a:bodyPr>
            <a:normAutofit/>
          </a:bodyPr>
          <a:lstStyle/>
          <a:p>
            <a:pPr algn="ctr"/>
            <a:endParaRPr lang="ru-RU" sz="1050" dirty="0" smtClean="0">
              <a:solidFill>
                <a:srgbClr val="D60093"/>
              </a:solidFill>
            </a:endParaRPr>
          </a:p>
          <a:p>
            <a:pPr algn="ctr"/>
            <a:endParaRPr lang="ru-RU" sz="2400" dirty="0">
              <a:solidFill>
                <a:srgbClr val="000099"/>
              </a:solidFill>
            </a:endParaRPr>
          </a:p>
          <a:p>
            <a:pPr algn="ctr"/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260648"/>
            <a:ext cx="8208912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000" b="1" dirty="0" smtClean="0">
              <a:solidFill>
                <a:srgbClr val="FF0000"/>
              </a:solidFill>
              <a:latin typeface="+mn-lt"/>
            </a:endParaRPr>
          </a:p>
          <a:p>
            <a:pPr algn="ctr"/>
            <a:r>
              <a:rPr lang="ru-RU" sz="4200" b="1" dirty="0" smtClean="0">
                <a:solidFill>
                  <a:srgbClr val="FF0000"/>
                </a:solidFill>
                <a:latin typeface="+mn-lt"/>
              </a:rPr>
              <a:t>Здоровый </a:t>
            </a:r>
            <a:r>
              <a:rPr lang="ru-RU" sz="4200" b="1" dirty="0">
                <a:solidFill>
                  <a:srgbClr val="FF0000"/>
                </a:solidFill>
                <a:latin typeface="+mn-lt"/>
              </a:rPr>
              <a:t>образ жизни </a:t>
            </a:r>
            <a:r>
              <a:rPr lang="ru-RU" sz="3600" dirty="0">
                <a:solidFill>
                  <a:srgbClr val="FF0000"/>
                </a:solidFill>
                <a:latin typeface="+mn-lt"/>
              </a:rPr>
              <a:t>— </a:t>
            </a:r>
            <a:endParaRPr lang="ru-RU" sz="3600" dirty="0" smtClean="0">
              <a:solidFill>
                <a:srgbClr val="FF0000"/>
              </a:solidFill>
              <a:latin typeface="+mn-lt"/>
            </a:endParaRPr>
          </a:p>
          <a:p>
            <a:endParaRPr lang="ru-RU" sz="3600" i="1" dirty="0" smtClean="0">
              <a:solidFill>
                <a:srgbClr val="002060"/>
              </a:solidFill>
              <a:latin typeface="+mn-lt"/>
            </a:endParaRPr>
          </a:p>
          <a:p>
            <a:pPr algn="ctr"/>
            <a:r>
              <a:rPr lang="ru-RU" sz="3600" dirty="0" smtClean="0">
                <a:solidFill>
                  <a:srgbClr val="002060"/>
                </a:solidFill>
                <a:latin typeface="+mn-lt"/>
              </a:rPr>
              <a:t>это </a:t>
            </a:r>
            <a:r>
              <a:rPr lang="ru-RU" sz="3600" dirty="0">
                <a:solidFill>
                  <a:srgbClr val="002060"/>
                </a:solidFill>
                <a:latin typeface="+mn-lt"/>
              </a:rPr>
              <a:t>система разумного поведения человека (умеренность во всем, оптимальный двигательный режим, закаливание, правильное питание, рациональный режим жизни и отказ от вредных привычек) </a:t>
            </a:r>
            <a:r>
              <a:rPr lang="ru-RU" sz="3600" dirty="0" smtClean="0">
                <a:solidFill>
                  <a:srgbClr val="002060"/>
                </a:solidFill>
                <a:latin typeface="+mn-lt"/>
              </a:rPr>
              <a:t>.</a:t>
            </a:r>
            <a:endParaRPr lang="ru-RU" sz="3600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1257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813690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Точечный массаж головы и лица полезен любому человеку, независимо от пола и возраста. На его проведение вам потребуется не более 5 минут, и буквально сразу же вы почувствуете мгновенный прилив бодрости, </a:t>
            </a:r>
            <a:r>
              <a:rPr lang="ru-RU" sz="3200" dirty="0" smtClean="0">
                <a:solidFill>
                  <a:srgbClr val="002060"/>
                </a:solidFill>
              </a:rPr>
              <a:t>усталость </a:t>
            </a:r>
            <a:r>
              <a:rPr lang="ru-RU" sz="3200" dirty="0">
                <a:solidFill>
                  <a:srgbClr val="002060"/>
                </a:solidFill>
              </a:rPr>
              <a:t>как рукой снимет.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Кроме </a:t>
            </a:r>
            <a:r>
              <a:rPr lang="ru-RU" sz="3200" dirty="0">
                <a:solidFill>
                  <a:srgbClr val="002060"/>
                </a:solidFill>
              </a:rPr>
              <a:t>того, массаж биологически активных точек лица и головы оказывает лечебное воздействие на нервную систему и различные органы нашего тела.</a:t>
            </a:r>
          </a:p>
        </p:txBody>
      </p:sp>
    </p:spTree>
    <p:extLst>
      <p:ext uri="{BB962C8B-B14F-4D97-AF65-F5344CB8AC3E}">
        <p14:creationId xmlns:p14="http://schemas.microsoft.com/office/powerpoint/2010/main" val="48834444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Пользователь\Desktop\Открытый урок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5" y="1196752"/>
            <a:ext cx="9012052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320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Пользователь\Desktop\Открытый урок\paste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340769"/>
            <a:ext cx="8928992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352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ользователь\Desktop\Открытый урок\hvan_6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60"/>
          <a:stretch/>
        </p:blipFill>
        <p:spPr bwMode="auto">
          <a:xfrm>
            <a:off x="1210790" y="180030"/>
            <a:ext cx="6817594" cy="656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07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33375"/>
            <a:ext cx="7426325" cy="1439863"/>
          </a:xfrm>
        </p:spPr>
        <p:txBody>
          <a:bodyPr>
            <a:noAutofit/>
          </a:bodyPr>
          <a:lstStyle/>
          <a:p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/>
            </a:r>
            <a:br>
              <a:rPr lang="ru-RU" sz="4400" dirty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endParaRPr lang="ru-RU" sz="4000" dirty="0">
              <a:solidFill>
                <a:srgbClr val="CC0066"/>
              </a:solidFill>
              <a:latin typeface="Franklin Gothic Heavy" pitchFamily="34" charset="0"/>
            </a:endParaRPr>
          </a:p>
        </p:txBody>
      </p:sp>
      <p:pic>
        <p:nvPicPr>
          <p:cNvPr id="2050" name="Picture 2" descr="D:\Пользователь\Desktop\Открытый урок\731717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02"/>
          <a:stretch/>
        </p:blipFill>
        <p:spPr bwMode="auto">
          <a:xfrm>
            <a:off x="307161" y="260648"/>
            <a:ext cx="8585319" cy="6490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309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7654" y="548680"/>
            <a:ext cx="8494825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00FF"/>
                </a:solidFill>
              </a:rPr>
              <a:t>Классическая </a:t>
            </a:r>
            <a:r>
              <a:rPr lang="ru-RU" sz="3200" b="1" dirty="0" smtClean="0">
                <a:solidFill>
                  <a:srgbClr val="0000FF"/>
                </a:solidFill>
              </a:rPr>
              <a:t>музыка</a:t>
            </a:r>
            <a:endParaRPr lang="ru-RU" sz="3200" b="1" dirty="0">
              <a:solidFill>
                <a:srgbClr val="0000FF"/>
              </a:solidFill>
            </a:endParaRPr>
          </a:p>
          <a:p>
            <a:endParaRPr lang="ru-RU" dirty="0"/>
          </a:p>
          <a:p>
            <a:r>
              <a:rPr lang="ru-RU" sz="2000" b="1" dirty="0" smtClean="0">
                <a:solidFill>
                  <a:srgbClr val="FF0000"/>
                </a:solidFill>
              </a:rPr>
              <a:t>1. Стимулирует </a:t>
            </a:r>
            <a:r>
              <a:rPr lang="ru-RU" sz="2000" b="1" dirty="0">
                <a:solidFill>
                  <a:srgbClr val="FF0000"/>
                </a:solidFill>
              </a:rPr>
              <a:t>умственную </a:t>
            </a:r>
            <a:r>
              <a:rPr lang="ru-RU" sz="2000" b="1" dirty="0" smtClean="0">
                <a:solidFill>
                  <a:srgbClr val="FF0000"/>
                </a:solidFill>
              </a:rPr>
              <a:t>деятельность.</a:t>
            </a:r>
            <a:endParaRPr lang="ru-RU" sz="2000" b="1" dirty="0">
              <a:solidFill>
                <a:srgbClr val="FF0000"/>
              </a:solidFill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  <a:p>
            <a:r>
              <a:rPr lang="ru-RU" sz="2000" b="1" dirty="0" smtClean="0">
                <a:solidFill>
                  <a:srgbClr val="FF0000"/>
                </a:solidFill>
              </a:rPr>
              <a:t>2. Лечит </a:t>
            </a:r>
            <a:r>
              <a:rPr lang="ru-RU" sz="2000" b="1" dirty="0">
                <a:solidFill>
                  <a:srgbClr val="FF0000"/>
                </a:solidFill>
              </a:rPr>
              <a:t>синдром хронической </a:t>
            </a:r>
            <a:r>
              <a:rPr lang="ru-RU" sz="2000" b="1" dirty="0" smtClean="0">
                <a:solidFill>
                  <a:srgbClr val="FF0000"/>
                </a:solidFill>
              </a:rPr>
              <a:t>усталости.</a:t>
            </a:r>
          </a:p>
          <a:p>
            <a:endParaRPr lang="ru-RU" sz="2000" b="1" dirty="0">
              <a:solidFill>
                <a:srgbClr val="FF0000"/>
              </a:solidFill>
            </a:endParaRPr>
          </a:p>
          <a:p>
            <a:r>
              <a:rPr lang="ru-RU" sz="2000" b="1" dirty="0" smtClean="0">
                <a:solidFill>
                  <a:srgbClr val="FF0000"/>
                </a:solidFill>
              </a:rPr>
              <a:t>3. Снимает </a:t>
            </a:r>
            <a:r>
              <a:rPr lang="ru-RU" sz="2000" b="1" dirty="0">
                <a:solidFill>
                  <a:srgbClr val="FF0000"/>
                </a:solidFill>
              </a:rPr>
              <a:t>неврозы, </a:t>
            </a:r>
            <a:r>
              <a:rPr lang="ru-RU" sz="2000" b="1" dirty="0" smtClean="0">
                <a:solidFill>
                  <a:srgbClr val="FF0000"/>
                </a:solidFill>
              </a:rPr>
              <a:t>раздражительность.</a:t>
            </a:r>
            <a:endParaRPr lang="ru-RU" sz="2000" b="1" dirty="0">
              <a:solidFill>
                <a:srgbClr val="FF0000"/>
              </a:solidFill>
            </a:endParaRPr>
          </a:p>
          <a:p>
            <a:r>
              <a:rPr lang="ru-RU" sz="2000" b="1" dirty="0">
                <a:solidFill>
                  <a:srgbClr val="FF0000"/>
                </a:solidFill>
              </a:rPr>
              <a:t>	</a:t>
            </a:r>
          </a:p>
          <a:p>
            <a:r>
              <a:rPr lang="ru-RU" sz="2000" b="1" dirty="0" smtClean="0">
                <a:solidFill>
                  <a:srgbClr val="FF0000"/>
                </a:solidFill>
              </a:rPr>
              <a:t>4. Для </a:t>
            </a:r>
            <a:r>
              <a:rPr lang="ru-RU" sz="2000" b="1" dirty="0">
                <a:solidFill>
                  <a:srgbClr val="FF0000"/>
                </a:solidFill>
              </a:rPr>
              <a:t>общего успокоения, </a:t>
            </a:r>
            <a:r>
              <a:rPr lang="ru-RU" sz="2000" b="1" dirty="0" smtClean="0">
                <a:solidFill>
                  <a:srgbClr val="FF0000"/>
                </a:solidFill>
              </a:rPr>
              <a:t>удовлетворения.</a:t>
            </a:r>
            <a:endParaRPr lang="ru-RU" sz="2000" b="1" dirty="0">
              <a:solidFill>
                <a:srgbClr val="FF0000"/>
              </a:solidFill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  <a:p>
            <a:r>
              <a:rPr lang="ru-RU" sz="2000" b="1" dirty="0" smtClean="0">
                <a:solidFill>
                  <a:srgbClr val="FF0000"/>
                </a:solidFill>
              </a:rPr>
              <a:t>5. Для </a:t>
            </a:r>
            <a:r>
              <a:rPr lang="ru-RU" sz="2000" b="1" dirty="0">
                <a:solidFill>
                  <a:srgbClr val="FF0000"/>
                </a:solidFill>
              </a:rPr>
              <a:t>поднятия жизненного тонуса, улучшения самочувствия, </a:t>
            </a:r>
            <a:endParaRPr lang="ru-RU" sz="2000" b="1" dirty="0" smtClean="0">
              <a:solidFill>
                <a:srgbClr val="FF0000"/>
              </a:solidFill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  <a:p>
            <a:r>
              <a:rPr lang="ru-RU" sz="2000" b="1" dirty="0" smtClean="0">
                <a:solidFill>
                  <a:srgbClr val="FF0000"/>
                </a:solidFill>
              </a:rPr>
              <a:t>настроения</a:t>
            </a:r>
            <a:r>
              <a:rPr lang="ru-RU" sz="2000" b="1" dirty="0">
                <a:solidFill>
                  <a:srgbClr val="FF0000"/>
                </a:solidFill>
              </a:rPr>
              <a:t>, активности, творческой </a:t>
            </a:r>
            <a:r>
              <a:rPr lang="ru-RU" sz="2000" b="1" dirty="0" smtClean="0">
                <a:solidFill>
                  <a:srgbClr val="FF0000"/>
                </a:solidFill>
              </a:rPr>
              <a:t>энергии.</a:t>
            </a:r>
            <a:endParaRPr lang="ru-RU" sz="2000" b="1" dirty="0">
              <a:solidFill>
                <a:srgbClr val="FF0000"/>
              </a:solidFill>
            </a:endParaRPr>
          </a:p>
          <a:p>
            <a:r>
              <a:rPr lang="ru-RU" sz="2000" b="1" dirty="0">
                <a:solidFill>
                  <a:srgbClr val="FF0000"/>
                </a:solidFill>
              </a:rPr>
              <a:t>	</a:t>
            </a:r>
          </a:p>
          <a:p>
            <a:r>
              <a:rPr lang="ru-RU" sz="2000" b="1" dirty="0" smtClean="0">
                <a:solidFill>
                  <a:srgbClr val="FF0000"/>
                </a:solidFill>
              </a:rPr>
              <a:t>6. Избавляет </a:t>
            </a:r>
            <a:r>
              <a:rPr lang="ru-RU" sz="2000" b="1" dirty="0">
                <a:solidFill>
                  <a:srgbClr val="FF0000"/>
                </a:solidFill>
              </a:rPr>
              <a:t>от неврозов и </a:t>
            </a:r>
            <a:r>
              <a:rPr lang="ru-RU" sz="2000" b="1" dirty="0" smtClean="0">
                <a:solidFill>
                  <a:srgbClr val="FF0000"/>
                </a:solidFill>
              </a:rPr>
              <a:t>раздражительности.</a:t>
            </a:r>
            <a:endParaRPr lang="ru-RU" sz="2000" b="1" dirty="0">
              <a:solidFill>
                <a:srgbClr val="FF0000"/>
              </a:solidFill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  <a:p>
            <a:r>
              <a:rPr lang="ru-RU" sz="2000" b="1" dirty="0" smtClean="0">
                <a:solidFill>
                  <a:srgbClr val="FF0000"/>
                </a:solidFill>
              </a:rPr>
              <a:t>7. Снимает </a:t>
            </a:r>
            <a:r>
              <a:rPr lang="ru-RU" sz="2000" b="1" dirty="0">
                <a:solidFill>
                  <a:srgbClr val="FF0000"/>
                </a:solidFill>
              </a:rPr>
              <a:t>боль, эмоциональное </a:t>
            </a:r>
            <a:r>
              <a:rPr lang="ru-RU" sz="2000" b="1" dirty="0" smtClean="0">
                <a:solidFill>
                  <a:srgbClr val="FF0000"/>
                </a:solidFill>
              </a:rPr>
              <a:t>напряжение.</a:t>
            </a:r>
            <a:endParaRPr lang="ru-RU" sz="2000" b="1" dirty="0">
              <a:solidFill>
                <a:srgbClr val="FF0000"/>
              </a:solidFill>
            </a:endParaRPr>
          </a:p>
          <a:p>
            <a:r>
              <a:rPr lang="ru-RU" sz="2000" b="1" dirty="0">
                <a:solidFill>
                  <a:srgbClr val="FF0000"/>
                </a:solidFill>
              </a:rPr>
              <a:t>	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4454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395536" y="548680"/>
            <a:ext cx="8218488" cy="55657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500" dirty="0" smtClean="0">
                <a:solidFill>
                  <a:srgbClr val="0000FF"/>
                </a:solidFill>
              </a:rPr>
              <a:t>•	</a:t>
            </a:r>
            <a:r>
              <a:rPr lang="ru-RU" sz="3500" b="1" dirty="0" smtClean="0">
                <a:solidFill>
                  <a:srgbClr val="0000FF"/>
                </a:solidFill>
              </a:rPr>
              <a:t>Шуберт «Аве Мария» - </a:t>
            </a:r>
          </a:p>
          <a:p>
            <a:pPr marL="0" indent="0">
              <a:buNone/>
            </a:pPr>
            <a:r>
              <a:rPr lang="ru-RU" sz="3500" dirty="0">
                <a:solidFill>
                  <a:srgbClr val="0000FF"/>
                </a:solidFill>
              </a:rPr>
              <a:t>	</a:t>
            </a:r>
            <a:r>
              <a:rPr lang="ru-RU" sz="3500" i="1" dirty="0">
                <a:solidFill>
                  <a:srgbClr val="0000FF"/>
                </a:solidFill>
              </a:rPr>
              <a:t>для общего успокоения;</a:t>
            </a:r>
            <a:r>
              <a:rPr lang="ru-RU" sz="3500" dirty="0">
                <a:solidFill>
                  <a:srgbClr val="0000FF"/>
                </a:solidFill>
              </a:rPr>
              <a:t/>
            </a:r>
            <a:br>
              <a:rPr lang="ru-RU" sz="3500" dirty="0">
                <a:solidFill>
                  <a:srgbClr val="0000FF"/>
                </a:solidFill>
              </a:rPr>
            </a:br>
            <a:r>
              <a:rPr lang="ru-RU" sz="3200" b="1" dirty="0">
                <a:solidFill>
                  <a:srgbClr val="009900"/>
                </a:solidFill>
              </a:rPr>
              <a:t>•	Хачатурян Сюита «Маскарад</a:t>
            </a:r>
            <a:r>
              <a:rPr lang="ru-RU" sz="3200" b="1" dirty="0" smtClean="0">
                <a:solidFill>
                  <a:srgbClr val="009900"/>
                </a:solidFill>
              </a:rPr>
              <a:t>»-</a:t>
            </a:r>
            <a:r>
              <a:rPr lang="ru-RU" sz="3200" dirty="0">
                <a:solidFill>
                  <a:srgbClr val="009900"/>
                </a:solidFill>
              </a:rPr>
              <a:t>	</a:t>
            </a:r>
            <a:r>
              <a:rPr lang="ru-RU" sz="3200" i="1" dirty="0">
                <a:solidFill>
                  <a:srgbClr val="009900"/>
                </a:solidFill>
              </a:rPr>
              <a:t>снимает боль, эмоциональное напряжение;</a:t>
            </a:r>
            <a:br>
              <a:rPr lang="ru-RU" sz="3200" i="1" dirty="0">
                <a:solidFill>
                  <a:srgbClr val="009900"/>
                </a:solidFill>
              </a:rPr>
            </a:br>
            <a:r>
              <a:rPr lang="ru-RU" sz="3200" dirty="0">
                <a:solidFill>
                  <a:srgbClr val="FF0000"/>
                </a:solidFill>
              </a:rPr>
              <a:t>•	</a:t>
            </a:r>
            <a:r>
              <a:rPr lang="ru-RU" sz="3200" b="1" dirty="0" err="1" smtClean="0">
                <a:solidFill>
                  <a:srgbClr val="FF0000"/>
                </a:solidFill>
              </a:rPr>
              <a:t>Демис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err="1">
                <a:solidFill>
                  <a:srgbClr val="FF0000"/>
                </a:solidFill>
              </a:rPr>
              <a:t>Руссос</a:t>
            </a:r>
            <a:r>
              <a:rPr lang="ru-RU" sz="3200" b="1" dirty="0">
                <a:solidFill>
                  <a:srgbClr val="FF0000"/>
                </a:solidFill>
              </a:rPr>
              <a:t>, Сара </a:t>
            </a:r>
            <a:r>
              <a:rPr lang="ru-RU" sz="3200" b="1" dirty="0" err="1">
                <a:solidFill>
                  <a:srgbClr val="FF0000"/>
                </a:solidFill>
              </a:rPr>
              <a:t>Брайтман</a:t>
            </a:r>
            <a:r>
              <a:rPr lang="ru-RU" sz="3200" b="1" dirty="0">
                <a:solidFill>
                  <a:srgbClr val="FF0000"/>
                </a:solidFill>
              </a:rPr>
              <a:t>, Э. </a:t>
            </a:r>
            <a:r>
              <a:rPr lang="ru-RU" sz="3200" b="1" dirty="0" err="1" smtClean="0">
                <a:solidFill>
                  <a:srgbClr val="FF0000"/>
                </a:solidFill>
              </a:rPr>
              <a:t>Хампердинк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dirty="0" smtClean="0">
                <a:solidFill>
                  <a:srgbClr val="FF0000"/>
                </a:solidFill>
              </a:rPr>
              <a:t>- </a:t>
            </a:r>
            <a:r>
              <a:rPr lang="ru-RU" sz="3200" i="1" dirty="0" smtClean="0">
                <a:solidFill>
                  <a:srgbClr val="FF0000"/>
                </a:solidFill>
              </a:rPr>
              <a:t>для </a:t>
            </a:r>
            <a:r>
              <a:rPr lang="ru-RU" sz="3200" i="1" dirty="0">
                <a:solidFill>
                  <a:srgbClr val="FF0000"/>
                </a:solidFill>
              </a:rPr>
              <a:t>поднятия жизненного тонуса, улучшения самочувствия, настроения, активности, творческой </a:t>
            </a:r>
            <a:r>
              <a:rPr lang="ru-RU" sz="3200" i="1" dirty="0" smtClean="0">
                <a:solidFill>
                  <a:srgbClr val="FF0000"/>
                </a:solidFill>
              </a:rPr>
              <a:t>энергии</a:t>
            </a:r>
            <a:r>
              <a:rPr lang="ru-RU" sz="3200" i="1" dirty="0">
                <a:solidFill>
                  <a:srgbClr val="FF0000"/>
                </a:solidFill>
              </a:rPr>
              <a:t/>
            </a:r>
            <a:br>
              <a:rPr lang="ru-RU" sz="3200" i="1" dirty="0">
                <a:solidFill>
                  <a:srgbClr val="FF0000"/>
                </a:solidFill>
              </a:rPr>
            </a:br>
            <a:endParaRPr lang="ru-RU" sz="32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93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04551" y="1052736"/>
            <a:ext cx="8208912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200" b="1" dirty="0" err="1">
                <a:solidFill>
                  <a:srgbClr val="FF0000"/>
                </a:solidFill>
              </a:rPr>
              <a:t>Здоровьесбережение</a:t>
            </a:r>
            <a:r>
              <a:rPr lang="ru-RU" sz="3600" b="1" dirty="0">
                <a:solidFill>
                  <a:srgbClr val="FF0000"/>
                </a:solidFill>
              </a:rPr>
              <a:t> – </a:t>
            </a:r>
          </a:p>
          <a:p>
            <a:pPr lvl="0" algn="ctr"/>
            <a:endParaRPr lang="ru-RU" sz="3600" b="1" dirty="0">
              <a:solidFill>
                <a:srgbClr val="7598D9">
                  <a:lumMod val="50000"/>
                </a:srgbClr>
              </a:solidFill>
            </a:endParaRPr>
          </a:p>
          <a:p>
            <a:pPr lvl="0" algn="ctr"/>
            <a:r>
              <a:rPr lang="ru-RU" sz="3600" b="1" dirty="0">
                <a:solidFill>
                  <a:srgbClr val="7598D9">
                    <a:lumMod val="50000"/>
                  </a:srgbClr>
                </a:solidFill>
              </a:rPr>
              <a:t>это активность людей, направленная на улучшение и сохранение здоровья, а также согласованность и единство всех уровней жизнедеятельности человека.</a:t>
            </a:r>
          </a:p>
        </p:txBody>
      </p:sp>
    </p:spTree>
    <p:extLst>
      <p:ext uri="{BB962C8B-B14F-4D97-AF65-F5344CB8AC3E}">
        <p14:creationId xmlns:p14="http://schemas.microsoft.com/office/powerpoint/2010/main" val="99284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78700" y="2730409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+mn-lt"/>
              </a:rPr>
              <a:t>Будьте ЗДОРОВЫ!!!</a:t>
            </a:r>
            <a:endParaRPr lang="ru-RU" sz="54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138623"/>
            <a:ext cx="3853265" cy="2564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4"/>
          <a:stretch/>
        </p:blipFill>
        <p:spPr bwMode="auto">
          <a:xfrm>
            <a:off x="251520" y="164321"/>
            <a:ext cx="4360980" cy="256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727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2090</TotalTime>
  <Words>203</Words>
  <Application>Microsoft Office PowerPoint</Application>
  <PresentationFormat>Экран (4:3)</PresentationFormat>
  <Paragraphs>45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Эркер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</vt:lpstr>
      <vt:lpstr>Презентация PowerPoint</vt:lpstr>
      <vt:lpstr>Презентация PowerPoint</vt:lpstr>
      <vt:lpstr>Презентация PowerPoint</vt:lpstr>
      <vt:lpstr>Будьте ЗДОРОВЫ!!!</vt:lpstr>
    </vt:vector>
  </TitlesOfParts>
  <Company>URTISI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</cp:lastModifiedBy>
  <cp:revision>129</cp:revision>
  <dcterms:created xsi:type="dcterms:W3CDTF">2011-08-18T13:52:20Z</dcterms:created>
  <dcterms:modified xsi:type="dcterms:W3CDTF">2016-03-30T19:31:52Z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TC100690461049</vt:lpwstr>
  </property>
</Properties>
</file>